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65" r:id="rId3"/>
    <p:sldId id="275" r:id="rId4"/>
    <p:sldId id="266" r:id="rId5"/>
    <p:sldId id="279" r:id="rId6"/>
    <p:sldId id="276" r:id="rId7"/>
    <p:sldId id="278" r:id="rId8"/>
    <p:sldId id="280" r:id="rId9"/>
    <p:sldId id="281" r:id="rId10"/>
    <p:sldId id="282" r:id="rId11"/>
    <p:sldId id="283" r:id="rId12"/>
    <p:sldId id="277" r:id="rId13"/>
    <p:sldId id="284" r:id="rId14"/>
    <p:sldId id="287" r:id="rId15"/>
    <p:sldId id="288" r:id="rId16"/>
    <p:sldId id="289" r:id="rId17"/>
    <p:sldId id="291" r:id="rId18"/>
    <p:sldId id="290" r:id="rId19"/>
    <p:sldId id="292" r:id="rId20"/>
    <p:sldId id="293" r:id="rId21"/>
    <p:sldId id="294" r:id="rId22"/>
    <p:sldId id="295" r:id="rId23"/>
    <p:sldId id="296" r:id="rId24"/>
    <p:sldId id="299" r:id="rId25"/>
    <p:sldId id="300" r:id="rId26"/>
    <p:sldId id="301" r:id="rId27"/>
    <p:sldId id="269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1/27/2026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1/27/2026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1/27/2026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1/27/2026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83" r:id="rId4"/>
    <p:sldLayoutId id="2147483676" r:id="rId5"/>
    <p:sldLayoutId id="2147483679" r:id="rId6"/>
    <p:sldLayoutId id="2147483680" r:id="rId7"/>
    <p:sldLayoutId id="2147483681" r:id="rId8"/>
    <p:sldLayoutId id="2147483682" r:id="rId9"/>
    <p:sldLayoutId id="21474836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1908453"/>
            <a:ext cx="7788596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600" dirty="0"/>
              <a:t>XÂY DỰNG HỆ THỐNG HỖ TRỢ TẬP LUYỆN CÁ NHÂN TÍCH HỢP GIÁM SÁT NHỊP TIM THỜI GIAN THỰC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1" y="3931516"/>
            <a:ext cx="7685959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000" dirty="0"/>
              <a:t>        GVHD:                PGS.TS. Nguyễn </a:t>
            </a:r>
            <a:r>
              <a:rPr lang="en-US" sz="2000" dirty="0" err="1"/>
              <a:t>Thúy</a:t>
            </a:r>
            <a:r>
              <a:rPr lang="en-US" sz="2000" dirty="0"/>
              <a:t> Anh</a:t>
            </a:r>
          </a:p>
          <a:p>
            <a:endParaRPr lang="en-US" sz="2000" dirty="0"/>
          </a:p>
          <a:p>
            <a:r>
              <a:rPr lang="en-US" sz="2000" dirty="0"/>
              <a:t>Thành </a:t>
            </a:r>
            <a:r>
              <a:rPr lang="en-US" sz="2000" dirty="0" err="1"/>
              <a:t>viên</a:t>
            </a:r>
            <a:r>
              <a:rPr lang="en-US" sz="2000" dirty="0"/>
              <a:t>:                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9DDF1D-02A0-096E-D4F9-C4A0CA0CA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25997"/>
              </p:ext>
            </p:extLst>
          </p:nvPr>
        </p:nvGraphicFramePr>
        <p:xfrm>
          <a:off x="2699657" y="4476102"/>
          <a:ext cx="473684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8420">
                  <a:extLst>
                    <a:ext uri="{9D8B030D-6E8A-4147-A177-3AD203B41FA5}">
                      <a16:colId xmlns:a16="http://schemas.microsoft.com/office/drawing/2014/main" val="4190873607"/>
                    </a:ext>
                  </a:extLst>
                </a:gridCol>
                <a:gridCol w="2368420">
                  <a:extLst>
                    <a:ext uri="{9D8B030D-6E8A-4147-A177-3AD203B41FA5}">
                      <a16:colId xmlns:a16="http://schemas.microsoft.com/office/drawing/2014/main" val="3363597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Vũ Lâm Huy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20224438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Nguyễn Quang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Phú</a:t>
                      </a:r>
                      <a:endParaRPr lang="en-US" b="1" dirty="0">
                        <a:solidFill>
                          <a:srgbClr val="C0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20224451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9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29B9-8B41-74A6-3CA2-B2BDBD9A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16612-8470-D0FE-A342-42FF07AB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E9B930-30FE-DD30-86BC-0DB5D940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Ứng dụng Học máy trong Phân loại tư thế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A860C-E7A0-411D-0B09-A6A6188D51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49" y="963168"/>
            <a:ext cx="8787753" cy="5132832"/>
          </a:xfrm>
        </p:spPr>
        <p:txBody>
          <a:bodyPr/>
          <a:lstStyle/>
          <a:p>
            <a:pPr marL="0" indent="0" algn="just">
              <a:buNone/>
            </a:pPr>
            <a:r>
              <a:rPr lang="vi-VN" sz="2200" b="1" dirty="0"/>
              <a:t>Phương pháp tiếp cận: </a:t>
            </a:r>
            <a:r>
              <a:rPr lang="vi-VN" sz="2200" dirty="0"/>
              <a:t>Sử dụng Học máy có giám sát thay vì chỉ dùng luật If-Else cứng nhắc.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Quy trình xử lý:</a:t>
            </a:r>
            <a:endParaRPr lang="en-US" sz="2200" b="1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200" dirty="0"/>
              <a:t>Thu thập dữ liệu: Quay video mẫu các tư thế (Đúng, Sai).</a:t>
            </a:r>
            <a:endParaRPr lang="en-US" sz="22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200" dirty="0"/>
              <a:t>Trích xuất đặc trưng: Chuyển đổi hình ảnh thành Vector tọa độ (Input không phải là ảnh pixel mà là danh sách tọa độ xương).</a:t>
            </a:r>
            <a:endParaRPr lang="en-US" sz="22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200" dirty="0"/>
              <a:t>Gán nhãn: Gán nhãn dữ liệu: StepJack_Up, StepJack_Down, Incorrect_Bent_Elbow,</a:t>
            </a:r>
            <a:r>
              <a:rPr lang="en-US" sz="2200" dirty="0"/>
              <a:t>..</a:t>
            </a:r>
            <a:r>
              <a:rPr lang="vi-VN" sz="2200" dirty="0"/>
              <a:t>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Thuật toán lựa chọn: </a:t>
            </a:r>
            <a:r>
              <a:rPr lang="vi-VN" sz="2200" dirty="0"/>
              <a:t>Random Forest Classifier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Lý do: Độ chính xác cao với dữ liệu dạng bảng, ít bị Overfitting, tốc độ dự đoán cực nhanh.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Kết quả đầu ra: </a:t>
            </a:r>
            <a:r>
              <a:rPr lang="vi-VN" sz="2200" dirty="0"/>
              <a:t>Xác suất dự đoán trạng thái hiện tại để lọc nhiễu.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291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99575-BFF8-1E36-1960-D6843DE61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62F13-ABDC-2D15-D714-8B4856B2F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1" y="3113525"/>
            <a:ext cx="3470988" cy="6309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3. </a:t>
            </a:r>
            <a:r>
              <a:rPr lang="en-US" altLang="en-US" b="1" dirty="0" err="1"/>
              <a:t>Lựa</a:t>
            </a:r>
            <a:r>
              <a:rPr lang="en-US" altLang="en-US" b="1" dirty="0"/>
              <a:t> </a:t>
            </a:r>
            <a:r>
              <a:rPr lang="en-US" altLang="en-US" b="1" dirty="0" err="1"/>
              <a:t>chọn</a:t>
            </a:r>
            <a:r>
              <a:rPr lang="en-US" altLang="en-US" b="1" dirty="0"/>
              <a:t> </a:t>
            </a:r>
            <a:r>
              <a:rPr lang="en-US" altLang="en-US" b="1" dirty="0" err="1"/>
              <a:t>linh</a:t>
            </a:r>
            <a:r>
              <a:rPr lang="en-US" altLang="en-US" b="1" dirty="0"/>
              <a:t> </a:t>
            </a:r>
            <a:r>
              <a:rPr lang="en-US" altLang="en-US" b="1" dirty="0" err="1"/>
              <a:t>kiện</a:t>
            </a:r>
            <a:r>
              <a:rPr lang="en-US" altLang="en-US" b="1" dirty="0"/>
              <a:t>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9A60E-C176-26D1-3BA7-B468C2CE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2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E9D60-F5B5-0261-6F8F-5F878B3A8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6C1EC6-52A3-7D13-6F67-2CEA6D99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D77A7A-65A8-D4B2-1DF5-E698781D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&amp; Giao </a:t>
            </a:r>
            <a:r>
              <a:rPr lang="en-US" dirty="0" err="1"/>
              <a:t>thức</a:t>
            </a:r>
            <a:r>
              <a:rPr lang="en-US" dirty="0"/>
              <a:t> 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2649C-471F-7836-D6EB-720D7873E6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6221834" cy="5132832"/>
          </a:xfrm>
        </p:spPr>
        <p:txBody>
          <a:bodyPr/>
          <a:lstStyle/>
          <a:p>
            <a:pPr marL="0" indent="0" algn="just">
              <a:buNone/>
            </a:pPr>
            <a:r>
              <a:rPr lang="vi-VN" sz="2200" b="1" dirty="0"/>
              <a:t>Lựa chọn thiết bị: Polar Verity Sense 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Công nghệ: Cảm biến quang học chất lượng cao (PPG).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Ưu điểm: Kháng nhiễu chuyển động tốt hơn mạch tự chế, phù hợp vận động mạnh.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Giao thức kết nối: Bluetooth Low Energy 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Service UUID: 0x180D (Dịch vụ nhịp tim chuẩn).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Characteristic UUID: 0x2A37 (Dữ liệu đo thời gian thực).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Cấu trúc gói tin: Byte đầu tiên là Flags, Byte thứ 2 là giá trị nhịp tim (BPM).</a:t>
            </a:r>
            <a:endParaRPr lang="en-US" sz="2200" dirty="0"/>
          </a:p>
        </p:txBody>
      </p:sp>
      <p:pic>
        <p:nvPicPr>
          <p:cNvPr id="5" name="Picture 4" descr="Thiết bị cảm biến nhịp tim Polar và đồng hồ Polar chính hãng | Techwear.VN">
            <a:extLst>
              <a:ext uri="{FF2B5EF4-FFF2-40B4-BE49-F238E27FC236}">
                <a16:creationId xmlns:a16="http://schemas.microsoft.com/office/drawing/2014/main" id="{5011A5E0-1198-0E0F-AAB7-C635A71702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68501" y="1609531"/>
            <a:ext cx="2610186" cy="2976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45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9EC19-A1E5-7D4B-7F1F-0655E7231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74762-6CCD-F247-2C2C-E4E1A94198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1" y="3113525"/>
            <a:ext cx="3470988" cy="6309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4. </a:t>
            </a:r>
            <a:r>
              <a:rPr lang="en-US" altLang="en-US" b="1" dirty="0" err="1"/>
              <a:t>Thiết</a:t>
            </a:r>
            <a:r>
              <a:rPr lang="en-US" altLang="en-US" b="1" dirty="0"/>
              <a:t> </a:t>
            </a:r>
            <a:r>
              <a:rPr lang="en-US" altLang="en-US" b="1" dirty="0" err="1"/>
              <a:t>kế</a:t>
            </a:r>
            <a:r>
              <a:rPr lang="en-US" altLang="en-US" b="1" dirty="0"/>
              <a:t> </a:t>
            </a:r>
            <a:r>
              <a:rPr lang="en-US" altLang="en-US" b="1" dirty="0" err="1"/>
              <a:t>hệ</a:t>
            </a:r>
            <a:r>
              <a:rPr lang="en-US" altLang="en-US" b="1" dirty="0"/>
              <a:t> </a:t>
            </a:r>
            <a:r>
              <a:rPr lang="en-US" altLang="en-US" b="1" dirty="0" err="1"/>
              <a:t>thống</a:t>
            </a:r>
            <a:endParaRPr lang="en-US" alt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8F783-8366-C502-4E20-F1F5E7A3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76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A30E-5CFE-3E9D-2A4C-3FD1CBF21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8A6F2-09B4-EAFE-EE5D-9B3747F0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43508B-6FC0-2440-B953-9E61B232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738ED-1B0C-03EB-208E-2F06A7CECE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4542323" cy="5132832"/>
          </a:xfrm>
        </p:spPr>
        <p:txBody>
          <a:bodyPr/>
          <a:lstStyle/>
          <a:p>
            <a:pPr marL="0" indent="0" algn="just">
              <a:buNone/>
            </a:pPr>
            <a:r>
              <a:rPr lang="vi-VN" sz="2200" b="1" dirty="0"/>
              <a:t>Sơ đồ khối tổng quát: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Input: Camera (Hình ảnh) + Polar.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Processing: MediaPipe (Lấy tọa độ) -&gt; Thuật toán Đếm/AI -&gt; Logic An toàn.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Output: Màn hình HUD (Hiển thị đè lên video) + Loa (Cảnh báo).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Luồng xử lý đa luồng:</a:t>
            </a:r>
            <a:r>
              <a:rPr lang="en-US" sz="2200" b="1" dirty="0"/>
              <a:t> </a:t>
            </a:r>
            <a:r>
              <a:rPr lang="vi-VN" sz="2200" dirty="0"/>
              <a:t>Tách riêng luồng đọc Camera, luồng xử lý AI và luồng nhận Bluetooth để tránh giật lag.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77F62-025B-AF5F-E22E-F0C7D707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857" y="884840"/>
            <a:ext cx="4359163" cy="418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98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6ED14-ECF5-ADE8-A683-797E5F651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248269-E954-E26F-C741-6BA4811A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A8D9F-38FE-DE3A-517B-6738819D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B533B-8BD9-A2A4-6CB3-1A63B11EA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37" y="845974"/>
            <a:ext cx="3151427" cy="556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3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6BD17-1224-7992-28EF-DE7D2E61A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EB165-E9EF-AD19-DB53-7B55508EC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8262" y="3113525"/>
            <a:ext cx="5066521" cy="6309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5. </a:t>
            </a:r>
            <a:r>
              <a:rPr lang="en-US" altLang="en-US" b="1" dirty="0" err="1"/>
              <a:t>Xây</a:t>
            </a:r>
            <a:r>
              <a:rPr lang="en-US" altLang="en-US" b="1" dirty="0"/>
              <a:t> </a:t>
            </a:r>
            <a:r>
              <a:rPr lang="en-US" altLang="en-US" b="1" dirty="0" err="1"/>
              <a:t>dựng</a:t>
            </a:r>
            <a:r>
              <a:rPr lang="en-US" altLang="en-US" b="1" dirty="0"/>
              <a:t> </a:t>
            </a:r>
            <a:r>
              <a:rPr lang="en-US" altLang="en-US" b="1" dirty="0" err="1"/>
              <a:t>thuật</a:t>
            </a:r>
            <a:r>
              <a:rPr lang="en-US" altLang="en-US" b="1" dirty="0"/>
              <a:t> </a:t>
            </a:r>
            <a:r>
              <a:rPr lang="en-US" altLang="en-US" b="1" dirty="0" err="1"/>
              <a:t>toán</a:t>
            </a:r>
            <a:r>
              <a:rPr lang="en-US" altLang="en-US" b="1" dirty="0"/>
              <a:t> </a:t>
            </a:r>
            <a:r>
              <a:rPr lang="en-US" altLang="en-US" b="1" dirty="0" err="1"/>
              <a:t>cốt</a:t>
            </a:r>
            <a:r>
              <a:rPr lang="en-US" altLang="en-US" b="1" dirty="0"/>
              <a:t> </a:t>
            </a:r>
            <a:r>
              <a:rPr lang="en-US" altLang="en-US" b="1" dirty="0" err="1"/>
              <a:t>lõi</a:t>
            </a:r>
            <a:endParaRPr lang="en-US" alt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E5967-C747-76F5-59EE-4F8F2A57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54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D275D-07F8-27F4-DA47-E89659166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7F060-7B66-15C7-FCFF-DF3A5E7AB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3E5B53-7D79-114D-183D-73990618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Lưu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62F2D-7965-47FB-64F8-DDF90D95AA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88"/>
          <a:stretch>
            <a:fillRect/>
          </a:stretch>
        </p:blipFill>
        <p:spPr>
          <a:xfrm>
            <a:off x="132440" y="930454"/>
            <a:ext cx="3982360" cy="4997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DFC681-C54C-A0F4-1A3E-3BDBC58C4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10"/>
          <a:stretch>
            <a:fillRect/>
          </a:stretch>
        </p:blipFill>
        <p:spPr>
          <a:xfrm>
            <a:off x="4402655" y="1049145"/>
            <a:ext cx="4357982" cy="511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75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0338F-2260-51F6-6C1A-08991073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02FA99-2297-3CD5-261F-22290D76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8FBC9-06F3-21C1-4A19-AA9AB4EF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3A7D9-0D5B-1E78-8504-BA986862B8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89833" cy="5132832"/>
          </a:xfrm>
        </p:spPr>
        <p:txBody>
          <a:bodyPr/>
          <a:lstStyle/>
          <a:p>
            <a:pPr marL="0" indent="0" algn="just">
              <a:buNone/>
            </a:pPr>
            <a:r>
              <a:rPr lang="vi-VN" sz="2200" b="1" dirty="0"/>
              <a:t>Mô hình sử dụng: </a:t>
            </a:r>
            <a:r>
              <a:rPr lang="vi-VN" sz="2200" dirty="0"/>
              <a:t>Random Forest Classifier.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Cơ chế hoạt động:</a:t>
            </a:r>
            <a:endParaRPr lang="en-US" sz="2200" b="1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200" dirty="0"/>
              <a:t>Input: Vector tọa độ xương 132 chiều.</a:t>
            </a:r>
            <a:endParaRPr lang="en-US" sz="22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200" dirty="0"/>
              <a:t>Prediction: Mô hình trả về nhãn dự đoán (Ví dụ: StepJack_Up, StepJack_Down, Rest).</a:t>
            </a:r>
            <a:endParaRPr lang="en-US" sz="22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200" dirty="0"/>
              <a:t>Probability Check (Kiểm tra độ tin cậy):</a:t>
            </a:r>
            <a:endParaRPr lang="en-US" sz="22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/>
              <a:t> </a:t>
            </a:r>
            <a:r>
              <a:rPr lang="vi-VN" sz="2200" dirty="0"/>
              <a:t>Ngưỡng tin cậy: 0.7 (70%).</a:t>
            </a:r>
            <a:endParaRPr lang="en-US" sz="22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/>
              <a:t> </a:t>
            </a:r>
            <a:r>
              <a:rPr lang="vi-VN" sz="2200" dirty="0"/>
              <a:t>Nếu độ tin cậy &lt; 0.7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vi-VN" sz="2200" dirty="0"/>
              <a:t>Coi là nhiễu hoặc sai tư thế (Incorrect).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Tại sao chọn Random Forest?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Tốc độ dự đoán cực nhanh (Real-time).Hiệu quả cao với dữ liệu dạng bảng (Tabular data) là tọa độ xương.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01580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3C2A-DF79-1A88-4DCC-ADC477B6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63D09-08E8-B00B-23A8-5DCD9F00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61CE7-A4D8-5E85-11FF-F6EFE891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(Grace Period)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0AA520B-55EE-8DD4-7F95-0403D463A5D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4950" y="963168"/>
                <a:ext cx="8689833" cy="5132832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vi-VN" sz="2200" b="1" dirty="0"/>
                  <a:t>Vấn đề thực tế:</a:t>
                </a:r>
                <a:endParaRPr lang="en-US" sz="2200" b="1" dirty="0"/>
              </a:p>
              <a:p>
                <a:pPr marL="0" indent="0" algn="just">
                  <a:buNone/>
                </a:pPr>
                <a:r>
                  <a:rPr lang="vi-VN" sz="2200" dirty="0"/>
                  <a:t>Khi vận động nhanh hoặc camera rung, AI có thể nhận diện sai trong tích tắc (vài mili-giây).</a:t>
                </a:r>
                <a:endParaRPr lang="en-US" sz="2200" dirty="0"/>
              </a:p>
              <a:p>
                <a:pPr marL="0" indent="0" algn="just">
                  <a:buNone/>
                </a:pPr>
                <a:r>
                  <a:rPr lang="vi-VN" sz="2200" b="1" dirty="0"/>
                  <a:t>Hậu quả: </a:t>
                </a:r>
                <a:endParaRPr lang="en-US" sz="2200" b="1" dirty="0"/>
              </a:p>
              <a:p>
                <a:pPr marL="0" indent="0" algn="just">
                  <a:buNone/>
                </a:pPr>
                <a:r>
                  <a:rPr lang="vi-VN" sz="2200" dirty="0"/>
                  <a:t>Trạng thái bị nhấp nháy liên tục giữa Correct </a:t>
                </a:r>
                <a14:m>
                  <m:oMath xmlns:m="http://schemas.openxmlformats.org/officeDocument/2006/math">
                    <m:r>
                      <a:rPr lang="vi-V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200" dirty="0"/>
                  <a:t>Incorrect, gây khó chịu và đếm sai.</a:t>
                </a:r>
                <a:endParaRPr lang="en-US" sz="2200" dirty="0"/>
              </a:p>
              <a:p>
                <a:pPr marL="0" indent="0" algn="just">
                  <a:buNone/>
                </a:pPr>
                <a:r>
                  <a:rPr lang="vi-VN" sz="2200" b="1" dirty="0"/>
                  <a:t>Giải pháp: </a:t>
                </a:r>
                <a:endParaRPr lang="en-US" sz="2200" b="1" dirty="0"/>
              </a:p>
              <a:p>
                <a:pPr marL="0" indent="0" algn="just">
                  <a:buNone/>
                </a:pPr>
                <a:r>
                  <a:rPr lang="vi-VN" sz="2200" dirty="0"/>
                  <a:t>Thuật toán làm mịn theo thời gian (Temporal Smoothing).</a:t>
                </a:r>
                <a:endParaRPr lang="en-US" sz="22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0AA520B-55EE-8DD4-7F95-0403D463A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4950" y="963168"/>
                <a:ext cx="8689833" cy="5132832"/>
              </a:xfrm>
              <a:blipFill>
                <a:blip r:embed="rId2"/>
                <a:stretch>
                  <a:fillRect l="-912" t="-1425" r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72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E3D5841-9A72-0999-AD01-C78E671FF59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141770" y="1089453"/>
            <a:ext cx="4604146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Đặt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vấn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đề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Cơ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sở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lý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thuyết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600" dirty="0" err="1"/>
              <a:t>Lựa</a:t>
            </a:r>
            <a:r>
              <a:rPr lang="en-US" altLang="en-US" sz="2600" dirty="0"/>
              <a:t> </a:t>
            </a:r>
            <a:r>
              <a:rPr lang="en-US" altLang="en-US" sz="2600" dirty="0" err="1"/>
              <a:t>chọn</a:t>
            </a:r>
            <a:r>
              <a:rPr lang="en-US" altLang="en-US" sz="2600" dirty="0"/>
              <a:t> </a:t>
            </a:r>
            <a:r>
              <a:rPr lang="en-US" altLang="en-US" sz="2600" dirty="0" err="1"/>
              <a:t>linh</a:t>
            </a:r>
            <a:r>
              <a:rPr lang="en-US" altLang="en-US" sz="2600" dirty="0"/>
              <a:t> </a:t>
            </a:r>
            <a:r>
              <a:rPr lang="en-US" altLang="en-US" sz="2600" dirty="0" err="1"/>
              <a:t>kiện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Thiết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kế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hệ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thống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Xây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dựng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thuật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toán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cốt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lõi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Kết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quả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thực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nghiệm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63B0-A7BB-535E-4720-DD35B5C12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9CA88-32ED-E71E-63A0-A3C2EBD0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95EA79-2813-26DB-6F25-3D7A674F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(Grace Period)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B222C-8A38-D834-BC58-9FB0A9B6C9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89833" cy="5132832"/>
          </a:xfrm>
        </p:spPr>
        <p:txBody>
          <a:bodyPr/>
          <a:lstStyle/>
          <a:p>
            <a:pPr marL="0" indent="0" algn="just">
              <a:buNone/>
            </a:pPr>
            <a:r>
              <a:rPr lang="vi-VN" sz="2200" b="1" dirty="0"/>
              <a:t>Logic thực thi: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Nếu trạng thái hiện tại là SAI, hệ thống kiểm tra thời gian (Current_Time - Last_Correct_Time).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Ngưỡng "Miễn tử": </a:t>
            </a:r>
            <a:r>
              <a:rPr lang="vi-VN" sz="2200" dirty="0"/>
              <a:t>1.0 giây.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Kết quả: </a:t>
            </a:r>
            <a:r>
              <a:rPr lang="vi-VN" sz="2200" dirty="0"/>
              <a:t>Nếu quay lại trạng thái ĐÚNG trong vòng 1 giây, hệ thống bỏ qua lỗi sai tạm thời đó và giữ nguyên trạng thái ĐÚNG.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Ý nghĩa: </a:t>
            </a:r>
            <a:r>
              <a:rPr lang="vi-VN" sz="2200" dirty="0"/>
              <a:t>Giúp trải nghiệm tập luyện mượt mà, ổn định, phù hợp với người cao tuổi thao tác chậm.</a:t>
            </a:r>
            <a:endParaRPr lang="en-US" sz="2200" dirty="0"/>
          </a:p>
          <a:p>
            <a:pPr marL="0" indent="0" algn="just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6602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9D592-8ED9-8E8A-9384-96C99B62E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3BD4A-D3AA-F3DF-DD19-76DDC3F3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6A9F16-F786-FB53-81DA-3887EE78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Cơ chế phản hồi người dùng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86455A1-6B7C-2DA0-D5A2-6C5C6C510AD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4950" y="963168"/>
                <a:ext cx="8689833" cy="51328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400" dirty="0"/>
                  <a:t>Bên cạnh AI Classification, hệ thống sử dụng thuật toán hình học (Geometric Heuristics) để đưa ra lời khuyên cụ thể. Sử dụng hàm np.arctan2 để tính góc giữa 3 điểm khớp.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err="1"/>
                  <a:t>Ví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bài</a:t>
                </a:r>
                <a:r>
                  <a:rPr lang="en-US" sz="2400" dirty="0"/>
                  <a:t> Step Jack: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góc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tại</a:t>
                </a:r>
                <a:r>
                  <a:rPr lang="en-US" dirty="0"/>
                  <a:t> </a:t>
                </a:r>
                <a:r>
                  <a:rPr lang="en-US" dirty="0" err="1"/>
                  <a:t>nách</a:t>
                </a:r>
                <a:r>
                  <a:rPr lang="en-US" dirty="0"/>
                  <a:t> (</a:t>
                </a:r>
                <a:r>
                  <a:rPr lang="en-US" dirty="0" err="1"/>
                  <a:t>Hông</a:t>
                </a:r>
                <a:r>
                  <a:rPr lang="en-US" dirty="0"/>
                  <a:t> - Vai - </a:t>
                </a:r>
                <a:r>
                  <a:rPr lang="en-US" dirty="0" err="1"/>
                  <a:t>Khuỷu</a:t>
                </a:r>
                <a:r>
                  <a:rPr lang="en-US" dirty="0"/>
                  <a:t>).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/>
                          <m:t> 70</m:t>
                        </m:r>
                      </m:e>
                      <m:sup>
                        <m:r>
                          <a:rPr lang="en-US"/>
                          <m:t>∘</m:t>
                        </m:r>
                      </m:sup>
                    </m:sSup>
                    <m:r>
                      <a:rPr lang="en-US"/>
                      <m:t>&lt;</m:t>
                    </m:r>
                    <m:r>
                      <m:rPr>
                        <m:sty m:val="p"/>
                      </m:rPr>
                      <a:rPr lang="en-US"/>
                      <m:t>α</m:t>
                    </m:r>
                    <m:r>
                      <a:rPr lang="en-US"/>
                      <m:t>&lt;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/>
                          <m:t>140</m:t>
                        </m:r>
                      </m:e>
                      <m:sup>
                        <m:r>
                          <a:rPr lang="en-US"/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: Tay </a:t>
                </a:r>
                <a:r>
                  <a:rPr lang="en-US" dirty="0" err="1"/>
                  <a:t>chưa</a:t>
                </a:r>
                <a:r>
                  <a:rPr lang="en-US" dirty="0"/>
                  <a:t> </a:t>
                </a:r>
                <a:r>
                  <a:rPr lang="en-US" dirty="0" err="1"/>
                  <a:t>vung</a:t>
                </a:r>
                <a:r>
                  <a:rPr lang="en-US" dirty="0"/>
                  <a:t> </a:t>
                </a:r>
                <a:r>
                  <a:rPr lang="en-US" dirty="0" err="1"/>
                  <a:t>hết</a:t>
                </a:r>
                <a:r>
                  <a:rPr lang="en-US" dirty="0"/>
                  <a:t> </a:t>
                </a:r>
                <a:r>
                  <a:rPr lang="en-US" dirty="0" err="1"/>
                  <a:t>biên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  Feedback: </a:t>
                </a:r>
                <a:r>
                  <a:rPr lang="en-US" i="1" dirty="0"/>
                  <a:t>"VUNG TAY CAO LEN!"</a:t>
                </a:r>
                <a:r>
                  <a:rPr lang="en-US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14:m>
                  <m:oMath xmlns:m="http://schemas.openxmlformats.org/officeDocument/2006/math">
                    <m:r>
                      <a:rPr lang="en-US" i="1"/>
                      <m:t> </m:t>
                    </m:r>
                    <m:r>
                      <m:rPr>
                        <m:sty m:val="p"/>
                      </m:rPr>
                      <a:rPr lang="en-US"/>
                      <m:t>α</m:t>
                    </m:r>
                    <m:r>
                      <a:rPr lang="en-US"/>
                      <m:t>≥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/>
                          <m:t>140</m:t>
                        </m:r>
                      </m:e>
                      <m:sup>
                        <m:r>
                          <a:rPr lang="en-US"/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: Đạt </a:t>
                </a:r>
                <a:r>
                  <a:rPr lang="en-US" dirty="0" err="1"/>
                  <a:t>chuẩn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Feedback: </a:t>
                </a:r>
                <a:r>
                  <a:rPr lang="en-US" i="1" dirty="0"/>
                  <a:t>"TOT!"</a:t>
                </a:r>
                <a:r>
                  <a:rPr lang="en-US" dirty="0"/>
                  <a:t>.</a:t>
                </a:r>
              </a:p>
              <a:p>
                <a:pPr marL="0" indent="0" algn="just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86455A1-6B7C-2DA0-D5A2-6C5C6C510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4950" y="963168"/>
                <a:ext cx="8689833" cy="5132832"/>
              </a:xfrm>
              <a:blipFill>
                <a:blip r:embed="rId2"/>
                <a:stretch>
                  <a:fillRect l="-1123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893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303EC-1339-AE6D-FA5B-D64DA274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F93D4-A611-1E37-8924-66245BFC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0777" y="3113525"/>
            <a:ext cx="3914138" cy="6309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6. </a:t>
            </a:r>
            <a:r>
              <a:rPr lang="en-US" altLang="en-US" b="1" dirty="0" err="1"/>
              <a:t>Kết</a:t>
            </a:r>
            <a:r>
              <a:rPr lang="en-US" altLang="en-US" b="1" dirty="0"/>
              <a:t> </a:t>
            </a:r>
            <a:r>
              <a:rPr lang="en-US" altLang="en-US" b="1" dirty="0" err="1"/>
              <a:t>quả</a:t>
            </a:r>
            <a:r>
              <a:rPr lang="en-US" altLang="en-US" b="1" dirty="0"/>
              <a:t> </a:t>
            </a:r>
            <a:r>
              <a:rPr lang="en-US" altLang="en-US" b="1" dirty="0" err="1"/>
              <a:t>thực</a:t>
            </a:r>
            <a:r>
              <a:rPr lang="en-US" altLang="en-US" b="1" dirty="0"/>
              <a:t> </a:t>
            </a:r>
            <a:r>
              <a:rPr lang="en-US" altLang="en-US" b="1" dirty="0" err="1"/>
              <a:t>nghiệm</a:t>
            </a:r>
            <a:endParaRPr lang="en-US" altLang="en-US" b="1" dirty="0"/>
          </a:p>
          <a:p>
            <a:pPr marL="0" indent="0">
              <a:buNone/>
            </a:pPr>
            <a:endParaRPr lang="en-US" alt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A2E2C-ED6E-6830-B2E6-B0C8F2CD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37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B8E59-B436-8057-B3F6-8F39C0577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74BC52-0549-95BE-A3BD-9FCB9C97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4A674-2A4C-D5E6-ACD3-FC286D2A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35A64-3136-A43D-7ACA-CB6BF7976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89833" cy="5132832"/>
          </a:xfrm>
        </p:spPr>
        <p:txBody>
          <a:bodyPr/>
          <a:lstStyle/>
          <a:p>
            <a:pPr marL="0" indent="0" algn="just">
              <a:buNone/>
            </a:pPr>
            <a:r>
              <a:rPr lang="vi-VN" sz="2200" b="1" dirty="0"/>
              <a:t>Dữ liệu huấn luyện: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Thu thập từ video mẫu của người thật thực hiện </a:t>
            </a:r>
            <a:r>
              <a:rPr lang="en-US" sz="2200" dirty="0"/>
              <a:t>2 </a:t>
            </a:r>
            <a:r>
              <a:rPr lang="vi-VN" sz="2200" dirty="0"/>
              <a:t>trạng thái: Đúng (Correct), Sai (Incorrect).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Trích xuất đặc trưng thành tọa độ 33 điểm khớp.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Kết quả mô hình Random Forest: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Độ chính xác trên tập kiểm thử (Test Accuracy): Đạt &gt; 98%.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Khả năng phân loại: Phân biệt rõ ràng giữa các bài tập (Step Jack vs Arm Circle) và các trạng thái (Up vs Down).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Đánh giá Ma trận nhầm lẫn: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Tỷ lệ nhầm lẫn giữa nhãn "Đúng" và "Sai" rất thấp.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Mô hình ít bị nhiễu bởi các hành động thừa khi người dùng đứng nghỉ.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7179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881FE-E734-E539-0FFB-99DF7964A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A560B-A719-AEE7-FE3F-4B9887FD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72A843-AE7C-1215-3D4D-6AFC53BB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-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&amp; Giao </a:t>
            </a:r>
            <a:r>
              <a:rPr lang="en-US" dirty="0" err="1"/>
              <a:t>diện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57845-BC46-073B-180F-86626DA9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55" y="926638"/>
            <a:ext cx="5215890" cy="2365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AD4F6-E1BE-3944-4651-77BA3AA9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055" y="3558649"/>
            <a:ext cx="5215890" cy="27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42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2A70-9CF4-92AA-542F-F64EF483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45DFD-E01C-4D46-A6BF-D8E33D62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2BABC-A002-ED83-88A2-7E14C297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-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&amp; Giao </a:t>
            </a:r>
            <a:r>
              <a:rPr lang="en-US" dirty="0" err="1"/>
              <a:t>diện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F397E-2745-93CE-D151-88117DD4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560" y="856614"/>
            <a:ext cx="5758815" cy="257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F92FB-82B2-2938-5908-E6D2BEEC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95"/>
          <a:stretch>
            <a:fillRect/>
          </a:stretch>
        </p:blipFill>
        <p:spPr>
          <a:xfrm>
            <a:off x="1804560" y="3702084"/>
            <a:ext cx="5758815" cy="268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38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82046-BA37-8747-15A8-5B44E1B83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CD6767-4646-ABAC-C0DC-CC581617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9DD70-AEBD-E940-DFAE-A73170F8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Hiệu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CD18E-E844-48CA-68B7-13BB6443D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89833" cy="5132832"/>
          </a:xfrm>
        </p:spPr>
        <p:txBody>
          <a:bodyPr/>
          <a:lstStyle/>
          <a:p>
            <a:pPr marL="0" indent="0" algn="just">
              <a:buNone/>
            </a:pPr>
            <a:r>
              <a:rPr lang="vi-VN" sz="2200" b="1" dirty="0"/>
              <a:t>Tốc độ xử lý (FPS):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Trung bình đạt 25 - 30 FPS trên Laptop cấu hình phổ thông (Core i5, không GPU rời).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Đảm bảo trải nghiệm mượt mà, không giật lag.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Độ trễ tín hiệu: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Độ trễ xử lý ảnh: ~40ms/khung hình.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Độ trễ gói tin Bluetooth: &lt; 200ms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vi-VN" sz="2200" dirty="0"/>
              <a:t>Hệ thống phản hồi gần như tức thì.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Đánh giá chung: 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Hệ thống đáp ứng tốt yêu cầu giám sát tập luyện tại nhà với chi phí thấp và độ tin cậy cao.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9545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A403F-3773-3F20-80C9-0188D661E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FBC2E-1BCA-FB55-E26F-7C3CAADB6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0948" y="3231924"/>
            <a:ext cx="5313836" cy="6309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1. </a:t>
            </a:r>
            <a:r>
              <a:rPr lang="en-US" altLang="en-US" b="1" dirty="0" err="1"/>
              <a:t>Đặt</a:t>
            </a:r>
            <a:r>
              <a:rPr lang="en-US" altLang="en-US" b="1" dirty="0"/>
              <a:t> </a:t>
            </a:r>
            <a:r>
              <a:rPr lang="en-US" altLang="en-US" b="1" dirty="0" err="1"/>
              <a:t>vấn</a:t>
            </a:r>
            <a:r>
              <a:rPr lang="en-US" altLang="en-US" b="1" dirty="0"/>
              <a:t> </a:t>
            </a:r>
            <a:r>
              <a:rPr lang="en-US" altLang="en-US" b="1" dirty="0" err="1"/>
              <a:t>đề</a:t>
            </a:r>
            <a:r>
              <a:rPr lang="en-US" altLang="en-US" b="1" dirty="0"/>
              <a:t> &amp; </a:t>
            </a:r>
            <a:r>
              <a:rPr lang="en-US" altLang="en-US" b="1" dirty="0" err="1"/>
              <a:t>Mục</a:t>
            </a:r>
            <a:r>
              <a:rPr lang="en-US" altLang="en-US" b="1" dirty="0"/>
              <a:t> </a:t>
            </a:r>
            <a:r>
              <a:rPr lang="en-US" altLang="en-US" b="1" dirty="0" err="1"/>
              <a:t>tiêu</a:t>
            </a:r>
            <a:r>
              <a:rPr lang="en-US" altLang="en-US" b="1" dirty="0"/>
              <a:t> </a:t>
            </a:r>
            <a:r>
              <a:rPr lang="en-US" altLang="en-US" b="1" dirty="0" err="1"/>
              <a:t>đề</a:t>
            </a:r>
            <a:r>
              <a:rPr lang="en-US" altLang="en-US" b="1" dirty="0"/>
              <a:t> </a:t>
            </a:r>
            <a:r>
              <a:rPr lang="en-US" altLang="en-US" b="1" dirty="0" err="1"/>
              <a:t>tài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BA5AE-3788-9615-6781-1C3D5DBD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6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982" y="862584"/>
            <a:ext cx="8899720" cy="5132832"/>
          </a:xfrm>
        </p:spPr>
        <p:txBody>
          <a:bodyPr/>
          <a:lstStyle/>
          <a:p>
            <a:pPr marL="0" indent="0" algn="just">
              <a:buNone/>
            </a:pPr>
            <a:r>
              <a:rPr lang="en-US" sz="2200" b="1" dirty="0" err="1"/>
              <a:t>Bối</a:t>
            </a:r>
            <a:r>
              <a:rPr lang="en-US" sz="2200" b="1" dirty="0"/>
              <a:t> </a:t>
            </a:r>
            <a:r>
              <a:rPr lang="en-US" sz="2200" b="1" dirty="0" err="1"/>
              <a:t>cảnh</a:t>
            </a:r>
            <a:r>
              <a:rPr lang="en-US" sz="2200" b="1" dirty="0"/>
              <a:t>: </a:t>
            </a:r>
            <a:r>
              <a:rPr lang="vi-VN" sz="2400" dirty="0"/>
              <a:t>Nhu cầu tập luyện tại nhà</a:t>
            </a:r>
            <a:r>
              <a:rPr lang="en-US" sz="2400" dirty="0"/>
              <a:t> </a:t>
            </a:r>
            <a:r>
              <a:rPr lang="vi-VN" sz="2400" dirty="0"/>
              <a:t>tăng cao, đặc biệt ở người cao tuổi để phòng ngừa bệnh tim mạch, xương khớp.</a:t>
            </a:r>
            <a:endParaRPr lang="en-US" sz="2400" dirty="0"/>
          </a:p>
          <a:p>
            <a:pPr marL="0" indent="0" algn="just">
              <a:buNone/>
            </a:pPr>
            <a:r>
              <a:rPr lang="en-US" sz="2200" b="1" dirty="0" err="1"/>
              <a:t>Vấn</a:t>
            </a:r>
            <a:r>
              <a:rPr lang="en-US" sz="2200" b="1" dirty="0"/>
              <a:t> </a:t>
            </a:r>
            <a:r>
              <a:rPr lang="en-US" sz="2200" b="1" dirty="0" err="1"/>
              <a:t>đề</a:t>
            </a:r>
            <a:r>
              <a:rPr lang="en-US" sz="2200" b="1" dirty="0"/>
              <a:t> </a:t>
            </a:r>
            <a:r>
              <a:rPr lang="en-US" sz="2200" b="1" dirty="0" err="1"/>
              <a:t>thực</a:t>
            </a:r>
            <a:r>
              <a:rPr lang="en-US" sz="2200" b="1" dirty="0"/>
              <a:t> </a:t>
            </a:r>
            <a:r>
              <a:rPr lang="en-US" sz="2200" b="1" dirty="0" err="1"/>
              <a:t>tế</a:t>
            </a:r>
            <a:r>
              <a:rPr lang="vi-VN" sz="2200" b="1" dirty="0"/>
              <a:t>: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Tập sai tư thế dẫn đến chấn thương cơ xương khớp nghiêm trọng.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Không kiểm soát cường độ vận động (nhịp tim) gây nguy cơ đột quỵ hoặc kiệt sức.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Thuê PT riêng chi phí rất cao và không linh hoạt về thời gian.</a:t>
            </a:r>
            <a:endParaRPr lang="en-US" sz="2200" dirty="0"/>
          </a:p>
          <a:p>
            <a:pPr marL="0" indent="0" algn="just">
              <a:buNone/>
            </a:pPr>
            <a:r>
              <a:rPr lang="en-US" sz="2200" b="1" dirty="0" err="1"/>
              <a:t>Câu</a:t>
            </a:r>
            <a:r>
              <a:rPr lang="en-US" sz="2200" b="1" dirty="0"/>
              <a:t> </a:t>
            </a:r>
            <a:r>
              <a:rPr lang="en-US" sz="2200" b="1" dirty="0" err="1"/>
              <a:t>hỏi</a:t>
            </a:r>
            <a:r>
              <a:rPr lang="en-US" sz="2200" b="1" dirty="0"/>
              <a:t> </a:t>
            </a:r>
            <a:r>
              <a:rPr lang="en-US" sz="2200" b="1" dirty="0" err="1"/>
              <a:t>đặt</a:t>
            </a:r>
            <a:r>
              <a:rPr lang="en-US" sz="2200" b="1" dirty="0"/>
              <a:t> </a:t>
            </a:r>
            <a:r>
              <a:rPr lang="en-US" sz="2200" b="1" dirty="0" err="1"/>
              <a:t>ra</a:t>
            </a:r>
            <a:r>
              <a:rPr lang="en-US" sz="2200" b="1" dirty="0"/>
              <a:t>:</a:t>
            </a:r>
            <a:r>
              <a:rPr lang="en-US" sz="2200" dirty="0"/>
              <a:t> </a:t>
            </a:r>
          </a:p>
          <a:p>
            <a:pPr marL="0" indent="0" algn="just">
              <a:buNone/>
            </a:pPr>
            <a:r>
              <a:rPr lang="en-US" sz="2200" dirty="0" err="1"/>
              <a:t>Làm</a:t>
            </a:r>
            <a:r>
              <a:rPr lang="en-US" sz="2200" dirty="0"/>
              <a:t> </a:t>
            </a:r>
            <a:r>
              <a:rPr lang="en-US" sz="2200" dirty="0" err="1"/>
              <a:t>sao</a:t>
            </a:r>
            <a:r>
              <a:rPr lang="en-US" sz="2200" dirty="0"/>
              <a:t> </a:t>
            </a:r>
            <a:r>
              <a:rPr lang="en-US" sz="2200" dirty="0" err="1"/>
              <a:t>để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"PT </a:t>
            </a:r>
            <a:r>
              <a:rPr lang="en-US" sz="2200" dirty="0" err="1"/>
              <a:t>ảo</a:t>
            </a:r>
            <a:r>
              <a:rPr lang="en-US" sz="2200" dirty="0"/>
              <a:t>" </a:t>
            </a:r>
          </a:p>
          <a:p>
            <a:pPr marL="0" indent="0" algn="just">
              <a:buNone/>
            </a:pPr>
            <a:r>
              <a:rPr lang="en-US" sz="2200" dirty="0" err="1"/>
              <a:t>giám</a:t>
            </a:r>
            <a:r>
              <a:rPr lang="en-US" sz="2200" dirty="0"/>
              <a:t> </a:t>
            </a:r>
            <a:r>
              <a:rPr lang="en-US" sz="2200" dirty="0" err="1"/>
              <a:t>sát</a:t>
            </a:r>
            <a:r>
              <a:rPr lang="en-US" sz="2200" dirty="0"/>
              <a:t> 24/7 </a:t>
            </a:r>
            <a:r>
              <a:rPr lang="en-US" sz="2200" dirty="0" err="1"/>
              <a:t>với</a:t>
            </a:r>
            <a:r>
              <a:rPr lang="en-US" sz="2200" dirty="0"/>
              <a:t> chi </a:t>
            </a:r>
            <a:r>
              <a:rPr lang="en-US" sz="2200" dirty="0" err="1"/>
              <a:t>phí</a:t>
            </a:r>
            <a:r>
              <a:rPr lang="en-US" sz="2200" dirty="0"/>
              <a:t> </a:t>
            </a:r>
            <a:r>
              <a:rPr lang="en-US" sz="2200" dirty="0" err="1"/>
              <a:t>thấp</a:t>
            </a:r>
            <a:r>
              <a:rPr lang="en-US" sz="2200" dirty="0"/>
              <a:t>?</a:t>
            </a:r>
          </a:p>
        </p:txBody>
      </p:sp>
      <p:pic>
        <p:nvPicPr>
          <p:cNvPr id="6" name="Picture 5" descr="Đau lưng ở người già có nguy hiểm không? Nguyên nhân là gì ...">
            <a:extLst>
              <a:ext uri="{FF2B5EF4-FFF2-40B4-BE49-F238E27FC236}">
                <a16:creationId xmlns:a16="http://schemas.microsoft.com/office/drawing/2014/main" id="{F14A670D-2757-C4E8-36C1-7F8CD67A7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959" y="3683975"/>
            <a:ext cx="3965510" cy="2643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C1B75-258F-2F52-E36F-70480066E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7095E-BB65-11C9-4D94-CAF59B5F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23844-E198-6309-C078-1B7827D2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6E6EB-3D92-0C4E-AF5A-D19CB4DBE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5077" y="984823"/>
            <a:ext cx="8673846" cy="5132832"/>
          </a:xfrm>
        </p:spPr>
        <p:txBody>
          <a:bodyPr/>
          <a:lstStyle/>
          <a:p>
            <a:pPr marL="0" indent="0" algn="just">
              <a:buNone/>
            </a:pPr>
            <a:r>
              <a:rPr lang="vi-VN" sz="2200" b="1" dirty="0"/>
              <a:t>Mục tiêu tổng quát: </a:t>
            </a:r>
            <a:r>
              <a:rPr lang="vi-VN" sz="2200" dirty="0"/>
              <a:t>Xây dựng phần mềm hỗ trợ tập luyện cá nhân hóa trên máy tính, tập trung vào đối tượng người cao tuổi.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Mục tiêu cụ thể:</a:t>
            </a:r>
            <a:endParaRPr lang="en-US" sz="2200" b="1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200" dirty="0"/>
              <a:t>Giám sát tư thế: Ứng dụng AI để nhận diện và sửa lỗi sai động tác theo thời gian thực.</a:t>
            </a:r>
            <a:endParaRPr lang="en-US" sz="22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200" dirty="0"/>
              <a:t>Giám sát sinh tồn: Tích hợp cảm biến đo nhịp tim chính xác để cảnh báo nguy hiểm tức thì.</a:t>
            </a:r>
            <a:endParaRPr lang="en-US" sz="22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200" dirty="0"/>
              <a:t>Giao diện tối ưu: Thiết kế trực quan, dễ dùng (nút to, chữ lớn) cho người già.</a:t>
            </a:r>
            <a:endParaRPr lang="en-US" sz="22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200" dirty="0"/>
              <a:t>Tính toán định lượng: Tính Calo tiêu thụ.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4172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842D-A940-3C3A-4BEB-21B6750F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294BF-10DF-45F5-7655-5FFA99F1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E4B3EE-C812-F381-07BB-9C1C54ED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 các giải pháp hiện nay &amp; Ưu điểm đề tài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3A098-1EC9-AB34-BA88-14ADC05B2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sz="2600" b="1" dirty="0"/>
              <a:t>Giải pháp truyền thống (Gương, Video Youtube): </a:t>
            </a:r>
            <a:r>
              <a:rPr lang="vi-VN" sz="2600" dirty="0"/>
              <a:t>Chỉ cung cấp hình ảnh mẫu, không có phản hồi tương tác, người tập không biết mình sai ở đâu.</a:t>
            </a:r>
            <a:endParaRPr lang="en-US" sz="2600" dirty="0"/>
          </a:p>
          <a:p>
            <a:pPr marL="0" indent="0" algn="just">
              <a:buNone/>
            </a:pPr>
            <a:r>
              <a:rPr lang="vi-VN" sz="2600" b="1" dirty="0"/>
              <a:t>Ứng dụng Mobile hiện có: </a:t>
            </a:r>
            <a:r>
              <a:rPr lang="vi-VN" sz="2600" dirty="0"/>
              <a:t>Thường chỉ đếm giờ hoặc dùng cảm biến gia tốc (không chính xác về tư thế), ít ứng dụng kết hợp giám sát tim mạch thời gian thực.</a:t>
            </a:r>
            <a:endParaRPr lang="en-US" sz="2600" dirty="0"/>
          </a:p>
          <a:p>
            <a:pPr marL="0" indent="0" algn="just">
              <a:buNone/>
            </a:pPr>
            <a:r>
              <a:rPr lang="vi-VN" sz="2600" b="1" dirty="0"/>
              <a:t>Ưu điểm của hệ thống đề xuất (AI PT):</a:t>
            </a:r>
            <a:r>
              <a:rPr lang="en-US" sz="2600" b="1" dirty="0"/>
              <a:t>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vi-VN" sz="2600" dirty="0"/>
              <a:t>Sử dụng Thị giác máy tính để "nhìn" và sửa lỗi tư thế theo thời gian thực.</a:t>
            </a:r>
            <a:endParaRPr lang="en-US" sz="2600" dirty="0"/>
          </a:p>
          <a:p>
            <a:pPr marL="514350" indent="-514350" algn="just">
              <a:buFont typeface="+mj-lt"/>
              <a:buAutoNum type="arabicPeriod"/>
            </a:pPr>
            <a:r>
              <a:rPr lang="vi-VN" sz="2600" dirty="0"/>
              <a:t>Tích hợp cảm biến </a:t>
            </a:r>
            <a:r>
              <a:rPr lang="en-US" sz="2600" dirty="0" err="1"/>
              <a:t>nhịp</a:t>
            </a:r>
            <a:r>
              <a:rPr lang="en-US" sz="2600" dirty="0"/>
              <a:t> </a:t>
            </a:r>
            <a:r>
              <a:rPr lang="vi-VN" sz="2600" dirty="0"/>
              <a:t>tim Polar chuyên dụng để đảm bảo an toàn sinh tồn.</a:t>
            </a:r>
            <a:r>
              <a:rPr lang="en-US" sz="2600" dirty="0"/>
              <a:t>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vi-VN" sz="2600" dirty="0"/>
              <a:t>Chi phí thấp, chỉ cần Laptop/PC có Webcam.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3536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7552C-74EF-659F-7636-81B4F48F0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88FA8-1BDA-69CF-383D-4FE4CE7F85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3113525"/>
            <a:ext cx="3007443" cy="6309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2. </a:t>
            </a:r>
            <a:r>
              <a:rPr lang="en-US" altLang="en-US" b="1" dirty="0" err="1"/>
              <a:t>Cơ</a:t>
            </a:r>
            <a:r>
              <a:rPr lang="en-US" altLang="en-US" b="1" dirty="0"/>
              <a:t> </a:t>
            </a:r>
            <a:r>
              <a:rPr lang="en-US" altLang="en-US" b="1" dirty="0" err="1"/>
              <a:t>sở</a:t>
            </a:r>
            <a:r>
              <a:rPr lang="en-US" altLang="en-US" b="1" dirty="0"/>
              <a:t> </a:t>
            </a:r>
            <a:r>
              <a:rPr lang="en-US" altLang="en-US" b="1" dirty="0" err="1"/>
              <a:t>lý</a:t>
            </a:r>
            <a:r>
              <a:rPr lang="en-US" altLang="en-US" b="1" dirty="0"/>
              <a:t> </a:t>
            </a:r>
            <a:r>
              <a:rPr lang="en-US" altLang="en-US" b="1" dirty="0" err="1"/>
              <a:t>thuyết</a:t>
            </a:r>
            <a:endParaRPr lang="en-US" alt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E4589-6591-4EF3-4A7C-9E187B64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9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2B1C0-6E6A-C34D-C4B4-498150AF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998B9-2C24-29DE-A9FE-426ED6A8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6A70AA-1B24-591B-3C90-D4C5FF54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Thị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&amp; </a:t>
            </a:r>
            <a:r>
              <a:rPr lang="en-US" dirty="0" err="1"/>
              <a:t>MediaPipe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4DF37-648B-AC60-516A-5AD36D527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sz="2200" b="1" dirty="0"/>
              <a:t>Thị giác máy tính: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Là lĩnh vực giúp máy tính "hiểu" được nội dung từ hình ảnh/video.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Ứng dụng trong đề tài: Bài toán Ước lượng tư thế người (Human Pose Estimation - HPE).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b="1" dirty="0"/>
              <a:t>Thư viện MediaPipe (Google):</a:t>
            </a:r>
            <a:endParaRPr lang="en-US" sz="2200" b="1" dirty="0"/>
          </a:p>
          <a:p>
            <a:pPr marL="0" indent="0" algn="just">
              <a:buNone/>
            </a:pPr>
            <a:r>
              <a:rPr lang="vi-VN" sz="2200" dirty="0"/>
              <a:t>Framework mã nguồn mở, đa nền tảng, tối ưu cho xử lý luồng dữ liệu thời gian thực</a:t>
            </a:r>
            <a:r>
              <a:rPr lang="en-US" sz="2200" dirty="0"/>
              <a:t> </a:t>
            </a:r>
            <a:r>
              <a:rPr lang="vi-VN" sz="2200" dirty="0"/>
              <a:t>.</a:t>
            </a:r>
            <a:endParaRPr lang="en-US" sz="2200" dirty="0"/>
          </a:p>
          <a:p>
            <a:pPr marL="0" indent="0" algn="just">
              <a:buNone/>
            </a:pPr>
            <a:r>
              <a:rPr lang="vi-VN" sz="2200" dirty="0"/>
              <a:t>Ưu điểm: Nhẹ, chạy tốt trên CPU, tốc độ phản hồi nhanh.</a:t>
            </a:r>
            <a:endParaRPr lang="en-US" sz="2200" dirty="0"/>
          </a:p>
          <a:p>
            <a:pPr marL="0" indent="0" algn="just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7976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D459F-F92A-25A1-45FD-27AE4DB54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40FE-F07B-D080-2EF8-BA5B54EE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3D96CC-6E22-8B96-D221-E49A574C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Thị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&amp; </a:t>
            </a:r>
            <a:r>
              <a:rPr lang="en-US" dirty="0" err="1"/>
              <a:t>MediaPipe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1388F-8DC8-3A5B-11E9-508C3DC86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49" y="963168"/>
            <a:ext cx="3805205" cy="5132832"/>
          </a:xfrm>
        </p:spPr>
        <p:txBody>
          <a:bodyPr/>
          <a:lstStyle/>
          <a:p>
            <a:pPr marL="0" indent="0" algn="just">
              <a:buNone/>
            </a:pPr>
            <a:r>
              <a:rPr lang="vi-VN" sz="2400" b="1" dirty="0"/>
              <a:t>Mô hình BlazePose:</a:t>
            </a:r>
            <a:endParaRPr lang="vi-VN" sz="2400" dirty="0"/>
          </a:p>
          <a:p>
            <a:pPr marL="0" indent="0" algn="just">
              <a:buNone/>
            </a:pPr>
            <a:r>
              <a:rPr lang="vi-VN" sz="2400" dirty="0"/>
              <a:t>Là mạng nơ-ron tích hợp trong MediaPipe chuyên dùng để phát hiện khớp xương.</a:t>
            </a:r>
          </a:p>
          <a:p>
            <a:pPr marL="0" indent="0" algn="just">
              <a:buNone/>
            </a:pPr>
            <a:r>
              <a:rPr lang="vi-VN" sz="2400" dirty="0"/>
              <a:t>Đầu ra: Trả về tọa độ 3D (x, y, z) của 33 điểm mốc (Landmarks) trên cơ thể.</a:t>
            </a:r>
          </a:p>
          <a:p>
            <a:pPr marL="0" indent="0" algn="just">
              <a:buNone/>
            </a:pPr>
            <a:r>
              <a:rPr lang="vi-VN" sz="2400" dirty="0"/>
              <a:t>Topo mạng: Bao gồm các khớp quan trọng: Vai, Khuỷu, Cổ tay, Hông, Đầu gối, Cổ chân.</a:t>
            </a:r>
          </a:p>
          <a:p>
            <a:pPr marL="0" indent="0" algn="just">
              <a:buNone/>
            </a:pPr>
            <a:endParaRPr lang="en-US" sz="2200" dirty="0"/>
          </a:p>
        </p:txBody>
      </p:sp>
      <p:pic>
        <p:nvPicPr>
          <p:cNvPr id="5" name="Picture 4" descr="mediapipe/docs/solutions/pose.md at master · google-ai-edge ...">
            <a:extLst>
              <a:ext uri="{FF2B5EF4-FFF2-40B4-BE49-F238E27FC236}">
                <a16:creationId xmlns:a16="http://schemas.microsoft.com/office/drawing/2014/main" id="{2D480792-D03C-2EB4-A6FA-70529BCC4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62" y="1568626"/>
            <a:ext cx="5131838" cy="2914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123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</TotalTime>
  <Words>1676</Words>
  <Application>Microsoft Office PowerPoint</Application>
  <PresentationFormat>On-screen Show (4:3)</PresentationFormat>
  <Paragraphs>159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Lato</vt:lpstr>
      <vt:lpstr>Wingdings</vt:lpstr>
      <vt:lpstr>Office Theme</vt:lpstr>
      <vt:lpstr>PowerPoint Presentation</vt:lpstr>
      <vt:lpstr>Nội dung</vt:lpstr>
      <vt:lpstr>PowerPoint Presentation</vt:lpstr>
      <vt:lpstr>Đặt vấn đề</vt:lpstr>
      <vt:lpstr>Mục tiêu đề tài</vt:lpstr>
      <vt:lpstr>Tổng quan các giải pháp hiện nay &amp; Ưu điểm đề tài</vt:lpstr>
      <vt:lpstr>PowerPoint Presentation</vt:lpstr>
      <vt:lpstr>Tổng quan Thị giác máy tính &amp; MediaPipe</vt:lpstr>
      <vt:lpstr>Tổng quan Thị giác máy tính &amp; MediaPipe</vt:lpstr>
      <vt:lpstr>Ứng dụng Học máy trong Phân loại tư thế</vt:lpstr>
      <vt:lpstr>PowerPoint Presentation</vt:lpstr>
      <vt:lpstr>Thiết bị đo &amp; Giao thức BLE</vt:lpstr>
      <vt:lpstr>PowerPoint Presentation</vt:lpstr>
      <vt:lpstr>Thiết kế hệ thống</vt:lpstr>
      <vt:lpstr>Thiết kế hệ thống</vt:lpstr>
      <vt:lpstr>PowerPoint Presentation</vt:lpstr>
      <vt:lpstr>Lưu đồ thuật toán xử lý AI</vt:lpstr>
      <vt:lpstr>Thuật toán phân loại trạng thái</vt:lpstr>
      <vt:lpstr>Thuật toán Xử lý nhiễu (Grace Period)</vt:lpstr>
      <vt:lpstr>Thuật toán Xử lý nhiễu (Grace Period)</vt:lpstr>
      <vt:lpstr>Cơ chế phản hồi người dùng</vt:lpstr>
      <vt:lpstr>PowerPoint Presentation</vt:lpstr>
      <vt:lpstr>Kết quả Huấn luyện Mô hình AI</vt:lpstr>
      <vt:lpstr>Kết quả Chạy thực tế - Chức năng &amp; Giao diện</vt:lpstr>
      <vt:lpstr>Kết quả Chạy thực tế - Chức năng &amp; Giao diện</vt:lpstr>
      <vt:lpstr>Đánh giá Hiệu năng Hệ thống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Vu Lam Huy 20224438</cp:lastModifiedBy>
  <cp:revision>17</cp:revision>
  <dcterms:created xsi:type="dcterms:W3CDTF">2021-05-28T04:32:29Z</dcterms:created>
  <dcterms:modified xsi:type="dcterms:W3CDTF">2026-01-27T17:22:37Z</dcterms:modified>
</cp:coreProperties>
</file>